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3" r:id="rId23"/>
    <p:sldId id="284" r:id="rId24"/>
    <p:sldId id="285" r:id="rId25"/>
    <p:sldId id="277" r:id="rId26"/>
    <p:sldId id="278" r:id="rId27"/>
  </p:sldIdLst>
  <p:sldSz cx="9144000" cy="5143500" type="screen16x9"/>
  <p:notesSz cx="6858000" cy="9144000"/>
  <p:embeddedFontLs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ie/irish-news/dramatic-moment-scouts-rescue-two-paddlers-after-boat-crashes-in-dangerous-flood-waters-31576110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dailymail.co.uk/news/article-1362596/New-Zealand-earthquake-Rescuers-hope-finding-survivors-Christchurch-disaster-official-death-toll-hits-161.html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arduino.cc/arduino-uno-rev3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ae.souq.com/ae-en/arduino-uno-r3-6186780/i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bbytronics.co.uk/drv8833-motor-drive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parkfun.com/products/12670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RPLIDAR-A1M8-Degree-Scanner-Development/dp/B00LGC2CTI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1065506_RAPOSA_Semi-autonomous_robot_for_rescue_operation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1065506_RAPOSA_Semi-autonomous_robot_for_rescue_operat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1065506_RAPOSA_Semi-autonomous_robot_for_rescue_operat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1: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https://www.independent.ie/irish-news/dramatic-moment-scouts-rescue-two-paddlers-after-boat-crashes-in-dangerous-flood-waters-31576110.html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2: </a:t>
            </a:r>
            <a:r>
              <a:rPr lang="vi" u="sng">
                <a:solidFill>
                  <a:schemeClr val="hlink"/>
                </a:solidFill>
                <a:hlinkClick r:id="rId4"/>
              </a:rPr>
              <a:t>http://www.dailymail.co.uk/news/article-1362596/New-Zealand-earthquake-Rescuers-hope-finding-survivors-Christchurch-disaster-official-death-toll-hits-161.html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3: https://ohfact.com/interesting-facts-about-chernobyl-nuclear-disaster/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Images from bostondynamics.com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1: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https://store.arduino.cc/arduino-uno-rev3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2: </a:t>
            </a:r>
            <a:r>
              <a:rPr lang="vi" u="sng">
                <a:solidFill>
                  <a:schemeClr val="hlink"/>
                </a:solidFill>
                <a:hlinkClick r:id="rId4"/>
              </a:rPr>
              <a:t>https://uae.souq.com/ae-en/arduino-uno-r3-6186780/i/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1: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http://www.hobbytronics.co.uk/drv8833-motor-driver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2: </a:t>
            </a:r>
            <a:r>
              <a:rPr lang="vi" u="sng">
                <a:solidFill>
                  <a:schemeClr val="hlink"/>
                </a:solidFill>
                <a:hlinkClick r:id="rId4"/>
              </a:rPr>
              <a:t>https://www.sparkfun.com/products/12670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1: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https://www.amazon.com/RPLIDAR-A1M8-Degree-Scanner-Development/dp/B00LGC2CTI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1: http://www.slate.com/articles/health_and_science/science/2013/05/rescuers_turning_into_victims_lessons_from_first_responders_on_saving_people.html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951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28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932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" sz="1000">
                <a:solidFill>
                  <a:schemeClr val="dk1"/>
                </a:solidFill>
              </a:rPr>
              <a:t>Images from </a:t>
            </a:r>
            <a:r>
              <a:rPr lang="vi" u="sng">
                <a:solidFill>
                  <a:schemeClr val="accent5"/>
                </a:solidFill>
                <a:hlinkClick r:id="rId3"/>
              </a:rPr>
              <a:t>https://www.researchgate.net/publication/221065506_RAPOSA_Semi-autonomous_robot_for_rescue_operations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RAPOSA images from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https://www.researchgate.net/publication/221065506_RAPOSA_Semi-autonomous_robot_for_rescue_operations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Times New Roman"/>
                <a:ea typeface="Times New Roman"/>
                <a:cs typeface="Times New Roman"/>
                <a:sym typeface="Times New Roman"/>
              </a:rPr>
              <a:t>Images from </a:t>
            </a:r>
            <a:r>
              <a:rPr lang="vi" u="sng">
                <a:solidFill>
                  <a:schemeClr val="accent5"/>
                </a:solidFill>
                <a:hlinkClick r:id="rId3"/>
              </a:rPr>
              <a:t>https://www.researchgate.net/publication/221065506_RAPOSA_Semi-autonomous_robot_for_rescue_operations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31.png"/><Relationship Id="rId5" Type="http://schemas.openxmlformats.org/officeDocument/2006/relationships/image" Target="../media/image20.png"/><Relationship Id="rId1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24.png"/><Relationship Id="rId5" Type="http://schemas.openxmlformats.org/officeDocument/2006/relationships/image" Target="../media/image34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latin typeface="Arial"/>
                <a:ea typeface="Arial"/>
                <a:cs typeface="Arial"/>
                <a:sym typeface="Arial"/>
              </a:rPr>
              <a:t>Search and Rescue</a:t>
            </a:r>
            <a:r>
              <a:rPr lang="vi">
                <a:latin typeface="Arial"/>
                <a:ea typeface="Arial"/>
                <a:cs typeface="Arial"/>
                <a:sym typeface="Arial"/>
              </a:rPr>
              <a:t> Operations are </a:t>
            </a:r>
            <a:r>
              <a:rPr lang="vi" b="1">
                <a:latin typeface="Arial"/>
                <a:ea typeface="Arial"/>
                <a:cs typeface="Arial"/>
                <a:sym typeface="Arial"/>
              </a:rPr>
              <a:t>Risky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3047601" cy="16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775" y="2120125"/>
            <a:ext cx="2681375" cy="16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400" y="3131500"/>
            <a:ext cx="2777050" cy="179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Shape 138"/>
          <p:cNvCxnSpPr/>
          <p:nvPr/>
        </p:nvCxnSpPr>
        <p:spPr>
          <a:xfrm>
            <a:off x="7484850" y="2616100"/>
            <a:ext cx="0" cy="51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Shape 139"/>
          <p:cNvSpPr txBox="1"/>
          <p:nvPr/>
        </p:nvSpPr>
        <p:spPr>
          <a:xfrm>
            <a:off x="6450475" y="2106125"/>
            <a:ext cx="22329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The ‘radiation streaks’are visible!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967450" y="208600"/>
            <a:ext cx="54105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Arial"/>
                <a:ea typeface="Arial"/>
                <a:cs typeface="Arial"/>
                <a:sym typeface="Arial"/>
              </a:rPr>
              <a:t>BigDog components and movement in harsh terrain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75" y="1838800"/>
            <a:ext cx="3428350" cy="243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577" y="1838800"/>
            <a:ext cx="3650125" cy="24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1391300" y="4461375"/>
            <a:ext cx="23919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BIGDOG-COMPONENTS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5399500" y="4461375"/>
            <a:ext cx="29451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HARSH TERRAIN- SNOW CAPPED HILLS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latin typeface="Arial"/>
                <a:ea typeface="Arial"/>
                <a:cs typeface="Arial"/>
                <a:sym typeface="Arial"/>
              </a:rPr>
              <a:t>System Functionalities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Arial"/>
                <a:ea typeface="Arial"/>
                <a:cs typeface="Arial"/>
                <a:sym typeface="Arial"/>
              </a:rPr>
              <a:t>Vincent supports </a:t>
            </a:r>
            <a:r>
              <a:rPr lang="vi" b="1">
                <a:latin typeface="Arial"/>
                <a:ea typeface="Arial"/>
                <a:cs typeface="Arial"/>
                <a:sym typeface="Arial"/>
              </a:rPr>
              <a:t>wireless control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584" y="1105325"/>
            <a:ext cx="2876739" cy="383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Arial"/>
                <a:ea typeface="Arial"/>
                <a:cs typeface="Arial"/>
                <a:sym typeface="Arial"/>
              </a:rPr>
              <a:t>Vincent is capable of </a:t>
            </a:r>
            <a:r>
              <a:rPr lang="vi" b="1">
                <a:latin typeface="Arial"/>
                <a:ea typeface="Arial"/>
                <a:cs typeface="Arial"/>
                <a:sym typeface="Arial"/>
              </a:rPr>
              <a:t>accurate 2D motion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00" y="1259300"/>
            <a:ext cx="3099000" cy="23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825" y="2393750"/>
            <a:ext cx="3422725" cy="256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Arial"/>
                <a:ea typeface="Arial"/>
                <a:cs typeface="Arial"/>
                <a:sym typeface="Arial"/>
              </a:rPr>
              <a:t>Vincent can </a:t>
            </a:r>
            <a:r>
              <a:rPr lang="vi" b="1">
                <a:latin typeface="Arial"/>
                <a:ea typeface="Arial"/>
                <a:cs typeface="Arial"/>
                <a:sym typeface="Arial"/>
              </a:rPr>
              <a:t>map its 2D environment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228" y="1307850"/>
            <a:ext cx="2069476" cy="36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875" y="1307863"/>
            <a:ext cx="2069476" cy="36790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Shape 240"/>
          <p:cNvCxnSpPr/>
          <p:nvPr/>
        </p:nvCxnSpPr>
        <p:spPr>
          <a:xfrm>
            <a:off x="3941250" y="2910725"/>
            <a:ext cx="7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Arial"/>
                <a:ea typeface="Arial"/>
                <a:cs typeface="Arial"/>
                <a:sym typeface="Arial"/>
              </a:rPr>
              <a:t>Vincent can </a:t>
            </a:r>
            <a:r>
              <a:rPr lang="vi" b="1">
                <a:latin typeface="Arial"/>
                <a:ea typeface="Arial"/>
                <a:cs typeface="Arial"/>
                <a:sym typeface="Arial"/>
              </a:rPr>
              <a:t>autonomously backtrack</a:t>
            </a:r>
            <a:r>
              <a:rPr lang="vi">
                <a:latin typeface="Arial"/>
                <a:ea typeface="Arial"/>
                <a:cs typeface="Arial"/>
                <a:sym typeface="Arial"/>
              </a:rPr>
              <a:t> to previous positions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975" y="1360973"/>
            <a:ext cx="2069476" cy="367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0.43646 -0.002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0.44184 -0.00494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83" y="-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8325" y="1498200"/>
            <a:ext cx="4861500" cy="21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latin typeface="Arial"/>
                <a:ea typeface="Arial"/>
                <a:cs typeface="Arial"/>
                <a:sym typeface="Arial"/>
              </a:rPr>
              <a:t>System Architecture &amp; Design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174600" y="0"/>
            <a:ext cx="58350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latin typeface="Arial"/>
                <a:ea typeface="Arial"/>
                <a:cs typeface="Arial"/>
                <a:sym typeface="Arial"/>
              </a:rPr>
              <a:t>Vincent is powered by a Raspberry Pi &amp; an Arduino Uno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275" y="861001"/>
            <a:ext cx="2248116" cy="23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350" y="1062412"/>
            <a:ext cx="2740425" cy="18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/>
          <p:nvPr/>
        </p:nvSpPr>
        <p:spPr>
          <a:xfrm>
            <a:off x="3704675" y="1339900"/>
            <a:ext cx="1739700" cy="75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/>
              <a:t>Command</a:t>
            </a:r>
            <a:endParaRPr b="1" dirty="0"/>
          </a:p>
        </p:txBody>
      </p:sp>
      <p:sp>
        <p:nvSpPr>
          <p:cNvPr id="264" name="Shape 264"/>
          <p:cNvSpPr/>
          <p:nvPr/>
        </p:nvSpPr>
        <p:spPr>
          <a:xfrm>
            <a:off x="3713300" y="2213000"/>
            <a:ext cx="1683600" cy="622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/>
              <a:t>Data</a:t>
            </a:r>
            <a:endParaRPr b="1" dirty="0"/>
          </a:p>
        </p:txBody>
      </p:sp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6273" y="3338047"/>
            <a:ext cx="2114125" cy="14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9650" y="3327100"/>
            <a:ext cx="1993825" cy="149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39CAD8-86A4-48AC-A535-276028C8B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687" y="1760823"/>
            <a:ext cx="836913" cy="513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04C4EB-A65B-46E7-831F-E89B0D718E13}"/>
              </a:ext>
            </a:extLst>
          </p:cNvPr>
          <p:cNvSpPr txBox="1"/>
          <p:nvPr/>
        </p:nvSpPr>
        <p:spPr>
          <a:xfrm>
            <a:off x="7199834" y="1812890"/>
            <a:ext cx="5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/>
              <a:t>Avoid Wall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11" y="3750248"/>
            <a:ext cx="636014" cy="63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713" y="3269937"/>
            <a:ext cx="1151700" cy="85992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88975" y="0"/>
            <a:ext cx="7976100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Arial"/>
                <a:ea typeface="Arial"/>
                <a:cs typeface="Arial"/>
                <a:sym typeface="Arial"/>
              </a:rPr>
              <a:t>The Arduino Uno is connected to motors &amp; sensors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8500" y="1052237"/>
            <a:ext cx="1548585" cy="16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7625" y="947412"/>
            <a:ext cx="2740425" cy="18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3220525" y="1504424"/>
            <a:ext cx="1218000" cy="53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/>
              <a:t>Command</a:t>
            </a:r>
            <a:endParaRPr b="1" dirty="0"/>
          </a:p>
        </p:txBody>
      </p:sp>
      <p:sp>
        <p:nvSpPr>
          <p:cNvPr id="277" name="Shape 277"/>
          <p:cNvSpPr/>
          <p:nvPr/>
        </p:nvSpPr>
        <p:spPr>
          <a:xfrm>
            <a:off x="3220525" y="2117473"/>
            <a:ext cx="1218000" cy="432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/>
              <a:t>Data</a:t>
            </a:r>
            <a:endParaRPr b="1" dirty="0"/>
          </a:p>
        </p:txBody>
      </p:sp>
      <p:sp>
        <p:nvSpPr>
          <p:cNvPr id="278" name="Shape 278"/>
          <p:cNvSpPr/>
          <p:nvPr/>
        </p:nvSpPr>
        <p:spPr>
          <a:xfrm>
            <a:off x="7180228" y="1612729"/>
            <a:ext cx="923926" cy="533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/>
              <a:t>Data</a:t>
            </a:r>
            <a:endParaRPr b="1" dirty="0"/>
          </a:p>
        </p:txBody>
      </p:sp>
      <p:pic>
        <p:nvPicPr>
          <p:cNvPr id="279" name="Shape 2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36" y="4393563"/>
            <a:ext cx="1041714" cy="66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8">
            <a:alphaModFix/>
          </a:blip>
          <a:srcRect t="-14432" r="-28865" b="-14432"/>
          <a:stretch/>
        </p:blipFill>
        <p:spPr>
          <a:xfrm>
            <a:off x="8165350" y="2064925"/>
            <a:ext cx="1208828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7139650" y="2141300"/>
            <a:ext cx="1025700" cy="53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/>
              <a:t>Power</a:t>
            </a:r>
            <a:endParaRPr b="1" dirty="0"/>
          </a:p>
        </p:txBody>
      </p:sp>
      <p:pic>
        <p:nvPicPr>
          <p:cNvPr id="282" name="Shape 2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0738" y="3989989"/>
            <a:ext cx="1218000" cy="104068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 rot="-5400000">
            <a:off x="4757575" y="3147588"/>
            <a:ext cx="1151700" cy="53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/>
              <a:t>Data</a:t>
            </a:r>
            <a:endParaRPr b="1" dirty="0"/>
          </a:p>
        </p:txBody>
      </p:sp>
      <p:sp>
        <p:nvSpPr>
          <p:cNvPr id="284" name="Shape 284"/>
          <p:cNvSpPr/>
          <p:nvPr/>
        </p:nvSpPr>
        <p:spPr>
          <a:xfrm rot="5400000">
            <a:off x="5290675" y="3147600"/>
            <a:ext cx="1151700" cy="53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/>
              <a:t>PWM</a:t>
            </a:r>
            <a:endParaRPr b="1" dirty="0"/>
          </a:p>
        </p:txBody>
      </p:sp>
      <p:pic>
        <p:nvPicPr>
          <p:cNvPr id="285" name="Shape 2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2263" y="2746891"/>
            <a:ext cx="136207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 rot="2700000">
            <a:off x="3996053" y="3642996"/>
            <a:ext cx="1151877" cy="53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/>
              <a:t>Power</a:t>
            </a:r>
            <a:endParaRPr b="1" dirty="0"/>
          </a:p>
        </p:txBody>
      </p:sp>
      <p:pic>
        <p:nvPicPr>
          <p:cNvPr id="287" name="Shape 28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912" y="3981138"/>
            <a:ext cx="12858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/>
          <p:nvPr/>
        </p:nvSpPr>
        <p:spPr>
          <a:xfrm>
            <a:off x="3808488" y="4437550"/>
            <a:ext cx="1151700" cy="53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/>
              <a:t>Data</a:t>
            </a:r>
            <a:endParaRPr b="1"/>
          </a:p>
        </p:txBody>
      </p:sp>
      <p:sp>
        <p:nvSpPr>
          <p:cNvPr id="289" name="Shape 289"/>
          <p:cNvSpPr/>
          <p:nvPr/>
        </p:nvSpPr>
        <p:spPr>
          <a:xfrm>
            <a:off x="6208713" y="4243788"/>
            <a:ext cx="1151700" cy="53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/>
              <a:t>PWM</a:t>
            </a:r>
            <a:endParaRPr b="1" dirty="0"/>
          </a:p>
        </p:txBody>
      </p:sp>
      <p:pic>
        <p:nvPicPr>
          <p:cNvPr id="290" name="Shape 2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87700" y="4129875"/>
            <a:ext cx="1141425" cy="7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3074" y="1571052"/>
            <a:ext cx="1151700" cy="80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811" y="576793"/>
            <a:ext cx="1141425" cy="8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9B84F2-31D5-4CC1-8300-33438A592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1316" y="1640628"/>
            <a:ext cx="836913" cy="5134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BE02A3-2252-4CA0-984B-F673D89846B0}"/>
              </a:ext>
            </a:extLst>
          </p:cNvPr>
          <p:cNvSpPr txBox="1"/>
          <p:nvPr/>
        </p:nvSpPr>
        <p:spPr>
          <a:xfrm>
            <a:off x="6334575" y="1697318"/>
            <a:ext cx="5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/>
              <a:t>Avoid Wall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FCA49-663E-481D-B9B5-E5E590841B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76771" y="1659248"/>
            <a:ext cx="904875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0FE596-E3EC-47B0-BBEA-B080E16F38D9}"/>
              </a:ext>
            </a:extLst>
          </p:cNvPr>
          <p:cNvSpPr txBox="1"/>
          <p:nvPr/>
        </p:nvSpPr>
        <p:spPr>
          <a:xfrm>
            <a:off x="8151130" y="1871252"/>
            <a:ext cx="904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/>
              <a:t>:IR sensors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1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753850" y="0"/>
            <a:ext cx="62559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Arial"/>
                <a:ea typeface="Arial"/>
                <a:cs typeface="Arial"/>
                <a:sym typeface="Arial"/>
              </a:rPr>
              <a:t>The Raspberry Pi is the brain of Vincent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550" y="1072800"/>
            <a:ext cx="1742013" cy="17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0507" y="1228870"/>
            <a:ext cx="2123493" cy="147221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/>
          <p:nvPr/>
        </p:nvSpPr>
        <p:spPr>
          <a:xfrm>
            <a:off x="5578165" y="1354039"/>
            <a:ext cx="1348200" cy="5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/>
              <a:t>Command</a:t>
            </a:r>
            <a:endParaRPr b="1"/>
          </a:p>
        </p:txBody>
      </p:sp>
      <p:sp>
        <p:nvSpPr>
          <p:cNvPr id="301" name="Shape 301"/>
          <p:cNvSpPr/>
          <p:nvPr/>
        </p:nvSpPr>
        <p:spPr>
          <a:xfrm>
            <a:off x="5578186" y="1936959"/>
            <a:ext cx="1304700" cy="482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/>
              <a:t>Data</a:t>
            </a:r>
            <a:endParaRPr b="1"/>
          </a:p>
        </p:txBody>
      </p:sp>
      <p:sp>
        <p:nvSpPr>
          <p:cNvPr id="302" name="Shape 302"/>
          <p:cNvSpPr/>
          <p:nvPr/>
        </p:nvSpPr>
        <p:spPr>
          <a:xfrm>
            <a:off x="1476425" y="1454550"/>
            <a:ext cx="2222100" cy="582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/>
              <a:t>Wireless connection</a:t>
            </a:r>
            <a:endParaRPr b="1" dirty="0"/>
          </a:p>
        </p:txBody>
      </p:sp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50713"/>
            <a:ext cx="14573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775" y="2171700"/>
            <a:ext cx="143827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2546528" y="2171696"/>
            <a:ext cx="1152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/>
              <a:t>Power</a:t>
            </a:r>
            <a:endParaRPr b="1"/>
          </a:p>
        </p:txBody>
      </p:sp>
      <p:pic>
        <p:nvPicPr>
          <p:cNvPr id="306" name="Shape 3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0913" y="3862025"/>
            <a:ext cx="12573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/>
          <p:nvPr/>
        </p:nvSpPr>
        <p:spPr>
          <a:xfrm rot="-5400000">
            <a:off x="3947525" y="2964176"/>
            <a:ext cx="1244100" cy="53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/>
              <a:t>Data</a:t>
            </a:r>
            <a:endParaRPr b="1"/>
          </a:p>
        </p:txBody>
      </p:sp>
      <p:pic>
        <p:nvPicPr>
          <p:cNvPr id="308" name="Shape 3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0320" y="3840963"/>
            <a:ext cx="1348200" cy="10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0575" y="2750224"/>
            <a:ext cx="1147974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76438" y="2776363"/>
            <a:ext cx="1211625" cy="90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E97038-B27B-4970-806B-96A669ADBA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4957" y="1770394"/>
            <a:ext cx="641705" cy="4077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BD0709-823A-4C87-8863-FEE628CA8315}"/>
              </a:ext>
            </a:extLst>
          </p:cNvPr>
          <p:cNvSpPr txBox="1"/>
          <p:nvPr/>
        </p:nvSpPr>
        <p:spPr>
          <a:xfrm>
            <a:off x="8254957" y="1804999"/>
            <a:ext cx="49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/>
              <a:t>Avoid Wall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D5ACB-5EDA-41B2-B324-9DCE263BEBAA}"/>
              </a:ext>
            </a:extLst>
          </p:cNvPr>
          <p:cNvSpPr txBox="1"/>
          <p:nvPr/>
        </p:nvSpPr>
        <p:spPr>
          <a:xfrm>
            <a:off x="1395431" y="1108954"/>
            <a:ext cx="929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73543-BEDB-4EA7-9F8C-9694F55C5071}"/>
              </a:ext>
            </a:extLst>
          </p:cNvPr>
          <p:cNvSpPr txBox="1"/>
          <p:nvPr/>
        </p:nvSpPr>
        <p:spPr>
          <a:xfrm>
            <a:off x="3037269" y="1125175"/>
            <a:ext cx="77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Server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Arial"/>
                <a:ea typeface="Arial"/>
                <a:cs typeface="Arial"/>
                <a:sym typeface="Arial"/>
              </a:rPr>
              <a:t>Too Often, </a:t>
            </a:r>
            <a:r>
              <a:rPr lang="vi" b="1">
                <a:latin typeface="Arial"/>
                <a:ea typeface="Arial"/>
                <a:cs typeface="Arial"/>
                <a:sym typeface="Arial"/>
              </a:rPr>
              <a:t>Rescuers</a:t>
            </a:r>
            <a:r>
              <a:rPr lang="vi">
                <a:latin typeface="Arial"/>
                <a:ea typeface="Arial"/>
                <a:cs typeface="Arial"/>
                <a:sym typeface="Arial"/>
              </a:rPr>
              <a:t> become </a:t>
            </a:r>
            <a:r>
              <a:rPr lang="vi" b="1">
                <a:latin typeface="Arial"/>
                <a:ea typeface="Arial"/>
                <a:cs typeface="Arial"/>
                <a:sym typeface="Arial"/>
              </a:rPr>
              <a:t>Victims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450" y="1146200"/>
            <a:ext cx="4257000" cy="37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539275" y="2422925"/>
            <a:ext cx="558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4800">
                <a:latin typeface="Arial"/>
                <a:ea typeface="Arial"/>
                <a:cs typeface="Arial"/>
                <a:sym typeface="Arial"/>
              </a:rPr>
              <a:t>Implementation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41550" y="167092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Initialization</a:t>
            </a:r>
            <a:endParaRPr sz="2400"/>
          </a:p>
        </p:txBody>
      </p:sp>
      <p:sp>
        <p:nvSpPr>
          <p:cNvPr id="321" name="Shape 321"/>
          <p:cNvSpPr txBox="1"/>
          <p:nvPr/>
        </p:nvSpPr>
        <p:spPr>
          <a:xfrm>
            <a:off x="2583575" y="2322000"/>
            <a:ext cx="4281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Navigation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4385425" y="2870475"/>
            <a:ext cx="4281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Backtracking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452300" y="461025"/>
            <a:ext cx="62394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chemeClr val="lt1"/>
                </a:solidFill>
              </a:rPr>
              <a:t>Vincent has three stages of operation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3354075" y="2270511"/>
            <a:ext cx="501600" cy="5166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Shape 327"/>
          <p:cNvSpPr txBox="1"/>
          <p:nvPr/>
        </p:nvSpPr>
        <p:spPr>
          <a:xfrm>
            <a:off x="3448575" y="-13478"/>
            <a:ext cx="2325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dirty="0">
                <a:solidFill>
                  <a:srgbClr val="FFFFFF"/>
                </a:solidFill>
              </a:rPr>
              <a:t>INITIALIZING...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6431175" y="2225661"/>
            <a:ext cx="936000" cy="60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Shape 329"/>
          <p:cNvCxnSpPr>
            <a:stCxn id="326" idx="6"/>
            <a:endCxn id="328" idx="1"/>
          </p:cNvCxnSpPr>
          <p:nvPr/>
        </p:nvCxnSpPr>
        <p:spPr>
          <a:xfrm>
            <a:off x="3855675" y="2528811"/>
            <a:ext cx="257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Shape 330"/>
          <p:cNvCxnSpPr>
            <a:stCxn id="328" idx="1"/>
            <a:endCxn id="326" idx="6"/>
          </p:cNvCxnSpPr>
          <p:nvPr/>
        </p:nvCxnSpPr>
        <p:spPr>
          <a:xfrm rot="10800000">
            <a:off x="3855675" y="2528811"/>
            <a:ext cx="257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" name="Shape 331"/>
          <p:cNvSpPr txBox="1"/>
          <p:nvPr/>
        </p:nvSpPr>
        <p:spPr>
          <a:xfrm>
            <a:off x="4714500" y="2250361"/>
            <a:ext cx="5206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3024625" y="1722561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rgbClr val="FFFFFF"/>
                </a:solidFill>
              </a:rPr>
              <a:t>Server</a:t>
            </a:r>
            <a:r>
              <a:rPr lang="vi">
                <a:solidFill>
                  <a:srgbClr val="FFFFFF"/>
                </a:solidFill>
              </a:rPr>
              <a:t>: Listening...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6094275" y="1722561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rgbClr val="FFFFFF"/>
                </a:solidFill>
              </a:rPr>
              <a:t>Client</a:t>
            </a:r>
            <a:r>
              <a:rPr lang="vi">
                <a:solidFill>
                  <a:srgbClr val="FFFFFF"/>
                </a:solidFill>
              </a:rPr>
              <a:t>: Passphrase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6094275" y="1722561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rgbClr val="FFFFFF"/>
                </a:solidFill>
              </a:rPr>
              <a:t>Client</a:t>
            </a:r>
            <a:r>
              <a:rPr lang="vi">
                <a:solidFill>
                  <a:srgbClr val="FFFFFF"/>
                </a:solidFill>
              </a:rPr>
              <a:t>: AiuadslwiB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3024625" y="1722561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rgbClr val="FFFFFF"/>
                </a:solidFill>
              </a:rPr>
              <a:t>Server</a:t>
            </a:r>
            <a:r>
              <a:rPr lang="vi">
                <a:solidFill>
                  <a:srgbClr val="FFFFFF"/>
                </a:solidFill>
              </a:rPr>
              <a:t>: AiuadslwiB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3024625" y="1722561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rgbClr val="FFFFFF"/>
                </a:solidFill>
              </a:rPr>
              <a:t>Server</a:t>
            </a:r>
            <a:r>
              <a:rPr lang="vi">
                <a:solidFill>
                  <a:srgbClr val="FFFFFF"/>
                </a:solidFill>
              </a:rPr>
              <a:t>: Passphrase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3024625" y="1722561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FFFFFF"/>
                </a:solidFill>
              </a:rPr>
              <a:t>Server</a:t>
            </a:r>
            <a:r>
              <a:rPr lang="vi" dirty="0">
                <a:solidFill>
                  <a:srgbClr val="FFFFFF"/>
                </a:solidFill>
              </a:rPr>
              <a:t>: Listening...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-359425" y="1476986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3168125" y="3797911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</a:rPr>
              <a:t>Vincent tries to establish a secure connection with the stranger, the Admin.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3126950" y="3797911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rgbClr val="FFFFFF"/>
                </a:solidFill>
              </a:rPr>
              <a:t>Once trusted, Vincent is ready to follow orders from the Admin.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9E4A4-2E3D-4ABF-99B7-8252AF8715DC}"/>
              </a:ext>
            </a:extLst>
          </p:cNvPr>
          <p:cNvSpPr txBox="1"/>
          <p:nvPr/>
        </p:nvSpPr>
        <p:spPr>
          <a:xfrm>
            <a:off x="3257052" y="2787111"/>
            <a:ext cx="696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</a:rPr>
              <a:t>Vincent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57470-1B39-4A9C-B13D-0CC5886F9847}"/>
              </a:ext>
            </a:extLst>
          </p:cNvPr>
          <p:cNvSpPr txBox="1"/>
          <p:nvPr/>
        </p:nvSpPr>
        <p:spPr>
          <a:xfrm>
            <a:off x="6589635" y="2856661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19" name="Shape 345">
            <a:extLst>
              <a:ext uri="{FF2B5EF4-FFF2-40B4-BE49-F238E27FC236}">
                <a16:creationId xmlns:a16="http://schemas.microsoft.com/office/drawing/2014/main" id="{1D3F65A1-77D2-41CD-9210-B15824E27AE9}"/>
              </a:ext>
            </a:extLst>
          </p:cNvPr>
          <p:cNvSpPr/>
          <p:nvPr/>
        </p:nvSpPr>
        <p:spPr>
          <a:xfrm>
            <a:off x="3356679" y="2270511"/>
            <a:ext cx="501600" cy="5166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347">
            <a:extLst>
              <a:ext uri="{FF2B5EF4-FFF2-40B4-BE49-F238E27FC236}">
                <a16:creationId xmlns:a16="http://schemas.microsoft.com/office/drawing/2014/main" id="{840CE778-2E86-4F95-94A9-0981F04A0032}"/>
              </a:ext>
            </a:extLst>
          </p:cNvPr>
          <p:cNvSpPr txBox="1"/>
          <p:nvPr/>
        </p:nvSpPr>
        <p:spPr>
          <a:xfrm>
            <a:off x="3448575" y="307374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Shape 348">
            <a:extLst>
              <a:ext uri="{FF2B5EF4-FFF2-40B4-BE49-F238E27FC236}">
                <a16:creationId xmlns:a16="http://schemas.microsoft.com/office/drawing/2014/main" id="{8A5667BC-A5AC-4D9A-BE69-7C100C450267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 flipV="1">
            <a:off x="2287744" y="1415889"/>
            <a:ext cx="1142393" cy="930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Shape 349">
            <a:extLst>
              <a:ext uri="{FF2B5EF4-FFF2-40B4-BE49-F238E27FC236}">
                <a16:creationId xmlns:a16="http://schemas.microsoft.com/office/drawing/2014/main" id="{67BB53E5-BB2B-440E-A6AA-0D4E5FDE0B23}"/>
              </a:ext>
            </a:extLst>
          </p:cNvPr>
          <p:cNvCxnSpPr>
            <a:cxnSpLocks/>
            <a:stCxn id="19" idx="3"/>
            <a:endCxn id="24" idx="3"/>
          </p:cNvCxnSpPr>
          <p:nvPr/>
        </p:nvCxnSpPr>
        <p:spPr>
          <a:xfrm flipH="1">
            <a:off x="2286395" y="2711457"/>
            <a:ext cx="1143742" cy="1051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" name="Shape 350">
            <a:extLst>
              <a:ext uri="{FF2B5EF4-FFF2-40B4-BE49-F238E27FC236}">
                <a16:creationId xmlns:a16="http://schemas.microsoft.com/office/drawing/2014/main" id="{A1DC732A-B488-4AAF-BE46-1D5DA6286D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99" y="915939"/>
            <a:ext cx="1434645" cy="9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351">
            <a:extLst>
              <a:ext uri="{FF2B5EF4-FFF2-40B4-BE49-F238E27FC236}">
                <a16:creationId xmlns:a16="http://schemas.microsoft.com/office/drawing/2014/main" id="{A0D642B0-D389-445B-BDDD-27136525ADD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745" y="3224973"/>
            <a:ext cx="1434650" cy="107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352">
            <a:extLst>
              <a:ext uri="{FF2B5EF4-FFF2-40B4-BE49-F238E27FC236}">
                <a16:creationId xmlns:a16="http://schemas.microsoft.com/office/drawing/2014/main" id="{22CDD6D4-96C9-4DA1-A280-98DAA9FD9F60}"/>
              </a:ext>
            </a:extLst>
          </p:cNvPr>
          <p:cNvSpPr txBox="1"/>
          <p:nvPr/>
        </p:nvSpPr>
        <p:spPr>
          <a:xfrm>
            <a:off x="853175" y="2029240"/>
            <a:ext cx="14346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Vincent’s brain</a:t>
            </a:r>
            <a:endParaRPr dirty="0">
              <a:solidFill>
                <a:schemeClr val="lt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(PI)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" name="Shape 353">
            <a:extLst>
              <a:ext uri="{FF2B5EF4-FFF2-40B4-BE49-F238E27FC236}">
                <a16:creationId xmlns:a16="http://schemas.microsoft.com/office/drawing/2014/main" id="{70F70055-091A-4B12-AEEB-3412E60FB824}"/>
              </a:ext>
            </a:extLst>
          </p:cNvPr>
          <p:cNvSpPr txBox="1"/>
          <p:nvPr/>
        </p:nvSpPr>
        <p:spPr>
          <a:xfrm>
            <a:off x="810620" y="4300964"/>
            <a:ext cx="14346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Vincent’s nervous system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(Arduino)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" name="Shape 354">
            <a:extLst>
              <a:ext uri="{FF2B5EF4-FFF2-40B4-BE49-F238E27FC236}">
                <a16:creationId xmlns:a16="http://schemas.microsoft.com/office/drawing/2014/main" id="{FFCB6584-A474-40B2-BD97-3FB4F53B5259}"/>
              </a:ext>
            </a:extLst>
          </p:cNvPr>
          <p:cNvSpPr/>
          <p:nvPr/>
        </p:nvSpPr>
        <p:spPr>
          <a:xfrm flipH="1">
            <a:off x="764665" y="205332"/>
            <a:ext cx="1307100" cy="717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355">
            <a:extLst>
              <a:ext uri="{FF2B5EF4-FFF2-40B4-BE49-F238E27FC236}">
                <a16:creationId xmlns:a16="http://schemas.microsoft.com/office/drawing/2014/main" id="{285ED2D5-8FED-4844-A36F-F485CABBD414}"/>
              </a:ext>
            </a:extLst>
          </p:cNvPr>
          <p:cNvSpPr txBox="1"/>
          <p:nvPr/>
        </p:nvSpPr>
        <p:spPr>
          <a:xfrm>
            <a:off x="764665" y="339740"/>
            <a:ext cx="5206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/>
              <a:t>Hello Arduino!</a:t>
            </a:r>
            <a:endParaRPr dirty="0"/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B5DFFB9A-B2F1-46BA-8E72-0F3F74BC3CF5}"/>
              </a:ext>
            </a:extLst>
          </p:cNvPr>
          <p:cNvSpPr/>
          <p:nvPr/>
        </p:nvSpPr>
        <p:spPr>
          <a:xfrm>
            <a:off x="764665" y="2576322"/>
            <a:ext cx="1307100" cy="717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57">
            <a:extLst>
              <a:ext uri="{FF2B5EF4-FFF2-40B4-BE49-F238E27FC236}">
                <a16:creationId xmlns:a16="http://schemas.microsoft.com/office/drawing/2014/main" id="{7B7EABB3-EDA5-4EA5-B4E5-C36978B66CCE}"/>
              </a:ext>
            </a:extLst>
          </p:cNvPr>
          <p:cNvSpPr txBox="1"/>
          <p:nvPr/>
        </p:nvSpPr>
        <p:spPr>
          <a:xfrm>
            <a:off x="972787" y="2731873"/>
            <a:ext cx="5206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/>
              <a:t>Hello PI!</a:t>
            </a:r>
            <a:endParaRPr dirty="0"/>
          </a:p>
        </p:txBody>
      </p:sp>
      <p:sp>
        <p:nvSpPr>
          <p:cNvPr id="34" name="Shape 346">
            <a:extLst>
              <a:ext uri="{FF2B5EF4-FFF2-40B4-BE49-F238E27FC236}">
                <a16:creationId xmlns:a16="http://schemas.microsoft.com/office/drawing/2014/main" id="{D019971E-67B0-4818-A447-2D1ED57274D7}"/>
              </a:ext>
            </a:extLst>
          </p:cNvPr>
          <p:cNvSpPr txBox="1"/>
          <p:nvPr/>
        </p:nvSpPr>
        <p:spPr>
          <a:xfrm>
            <a:off x="1638725" y="4233094"/>
            <a:ext cx="7371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rgbClr val="FFFFFF"/>
                </a:solidFill>
              </a:rPr>
              <a:t>Vincent’s brain and nervous system exchange a ‘Hello!’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0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Shape 363"/>
          <p:cNvCxnSpPr/>
          <p:nvPr/>
        </p:nvCxnSpPr>
        <p:spPr>
          <a:xfrm>
            <a:off x="2976803" y="2311990"/>
            <a:ext cx="15000" cy="97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Shape 364"/>
          <p:cNvCxnSpPr/>
          <p:nvPr/>
        </p:nvCxnSpPr>
        <p:spPr>
          <a:xfrm>
            <a:off x="3846428" y="2267390"/>
            <a:ext cx="22200" cy="10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2445526" y="7088"/>
            <a:ext cx="4281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>
                <a:solidFill>
                  <a:srgbClr val="FFFFFF"/>
                </a:solidFill>
              </a:rPr>
              <a:t>During </a:t>
            </a:r>
            <a:r>
              <a:rPr lang="en-SG" sz="1800" b="1" dirty="0">
                <a:solidFill>
                  <a:srgbClr val="FFFFFF"/>
                </a:solidFill>
              </a:rPr>
              <a:t>Navigation Phase e</a:t>
            </a:r>
            <a:r>
              <a:rPr lang="en-SG" sz="1800" dirty="0">
                <a:solidFill>
                  <a:srgbClr val="FFFFFF"/>
                </a:solidFill>
              </a:rPr>
              <a:t>xecutes Admin commands to complete the maze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7767275" y="848850"/>
            <a:ext cx="1296900" cy="28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00FFFF"/>
                </a:solidFill>
              </a:rPr>
              <a:t>F</a:t>
            </a:r>
            <a:r>
              <a:rPr lang="vi" dirty="0">
                <a:solidFill>
                  <a:srgbClr val="00FFFF"/>
                </a:solidFill>
              </a:rPr>
              <a:t>orward</a:t>
            </a:r>
            <a:br>
              <a:rPr lang="vi" b="1" dirty="0">
                <a:solidFill>
                  <a:srgbClr val="00FFFF"/>
                </a:solidFill>
              </a:rPr>
            </a:br>
            <a:r>
              <a:rPr lang="vi" b="1" dirty="0">
                <a:solidFill>
                  <a:srgbClr val="00FFFF"/>
                </a:solidFill>
              </a:rPr>
              <a:t>B</a:t>
            </a:r>
            <a:r>
              <a:rPr lang="vi" dirty="0">
                <a:solidFill>
                  <a:srgbClr val="00FFFF"/>
                </a:solidFill>
              </a:rPr>
              <a:t>ackward</a:t>
            </a:r>
            <a:endParaRPr dirty="0">
              <a:solidFill>
                <a:srgbClr val="00FFFF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00FFFF"/>
                </a:solidFill>
              </a:rPr>
              <a:t>R</a:t>
            </a:r>
            <a:r>
              <a:rPr lang="vi" dirty="0">
                <a:solidFill>
                  <a:srgbClr val="00FFFF"/>
                </a:solidFill>
              </a:rPr>
              <a:t>ight</a:t>
            </a:r>
            <a:endParaRPr dirty="0">
              <a:solidFill>
                <a:srgbClr val="00FFFF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00FFFF"/>
                </a:solidFill>
              </a:rPr>
              <a:t>L</a:t>
            </a:r>
            <a:r>
              <a:rPr lang="vi" dirty="0">
                <a:solidFill>
                  <a:srgbClr val="00FFFF"/>
                </a:solidFill>
              </a:rPr>
              <a:t>eft</a:t>
            </a:r>
            <a:br>
              <a:rPr lang="vi" b="1" dirty="0">
                <a:solidFill>
                  <a:srgbClr val="00FFFF"/>
                </a:solidFill>
              </a:rPr>
            </a:br>
            <a:r>
              <a:rPr lang="vi" b="1" dirty="0">
                <a:solidFill>
                  <a:srgbClr val="93C47D"/>
                </a:solidFill>
              </a:rPr>
              <a:t>M</a:t>
            </a:r>
            <a:r>
              <a:rPr lang="vi" dirty="0">
                <a:solidFill>
                  <a:srgbClr val="93C47D"/>
                </a:solidFill>
              </a:rPr>
              <a:t>ark</a:t>
            </a:r>
            <a:br>
              <a:rPr lang="vi" b="1" dirty="0">
                <a:solidFill>
                  <a:srgbClr val="93C47D"/>
                </a:solidFill>
              </a:rPr>
            </a:br>
            <a:r>
              <a:rPr lang="vi" b="1" dirty="0">
                <a:solidFill>
                  <a:srgbClr val="FF0000"/>
                </a:solidFill>
              </a:rPr>
              <a:t>U</a:t>
            </a:r>
            <a:r>
              <a:rPr lang="vi" dirty="0">
                <a:solidFill>
                  <a:srgbClr val="FF0000"/>
                </a:solidFill>
              </a:rPr>
              <a:t>ndo</a:t>
            </a:r>
            <a:br>
              <a:rPr lang="vi" b="1" dirty="0">
                <a:solidFill>
                  <a:srgbClr val="FF0000"/>
                </a:solidFill>
              </a:rPr>
            </a:br>
            <a:r>
              <a:rPr lang="vi" b="1" dirty="0">
                <a:solidFill>
                  <a:srgbClr val="FF0000"/>
                </a:solidFill>
              </a:rPr>
              <a:t>I</a:t>
            </a:r>
            <a:r>
              <a:rPr lang="vi" dirty="0">
                <a:solidFill>
                  <a:srgbClr val="FF0000"/>
                </a:solidFill>
              </a:rPr>
              <a:t>nsert</a:t>
            </a:r>
            <a:endParaRPr dirty="0">
              <a:solidFill>
                <a:srgbClr val="FF0000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FFFFFF"/>
                </a:solidFill>
              </a:rPr>
              <a:t>E</a:t>
            </a:r>
            <a:r>
              <a:rPr lang="vi" dirty="0">
                <a:solidFill>
                  <a:srgbClr val="FFFFFF"/>
                </a:solidFill>
              </a:rPr>
              <a:t>nd</a:t>
            </a:r>
            <a:br>
              <a:rPr lang="vi" b="1" dirty="0">
                <a:solidFill>
                  <a:srgbClr val="FFFFFF"/>
                </a:solidFill>
              </a:rPr>
            </a:br>
            <a:endParaRPr b="1" dirty="0">
              <a:solidFill>
                <a:srgbClr val="FFFFFF"/>
              </a:solidFill>
            </a:endParaRPr>
          </a:p>
        </p:txBody>
      </p:sp>
      <p:cxnSp>
        <p:nvCxnSpPr>
          <p:cNvPr id="8" name="Shape 363">
            <a:extLst>
              <a:ext uri="{FF2B5EF4-FFF2-40B4-BE49-F238E27FC236}">
                <a16:creationId xmlns:a16="http://schemas.microsoft.com/office/drawing/2014/main" id="{F141173F-D398-452D-A403-D7C1A2FC7435}"/>
              </a:ext>
            </a:extLst>
          </p:cNvPr>
          <p:cNvCxnSpPr>
            <a:cxnSpLocks/>
          </p:cNvCxnSpPr>
          <p:nvPr/>
        </p:nvCxnSpPr>
        <p:spPr>
          <a:xfrm>
            <a:off x="2954603" y="1276120"/>
            <a:ext cx="26100" cy="10358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Shape 364">
            <a:extLst>
              <a:ext uri="{FF2B5EF4-FFF2-40B4-BE49-F238E27FC236}">
                <a16:creationId xmlns:a16="http://schemas.microsoft.com/office/drawing/2014/main" id="{86620474-D3E0-4B00-80CA-A6B7802C4457}"/>
              </a:ext>
            </a:extLst>
          </p:cNvPr>
          <p:cNvCxnSpPr>
            <a:cxnSpLocks/>
          </p:cNvCxnSpPr>
          <p:nvPr/>
        </p:nvCxnSpPr>
        <p:spPr>
          <a:xfrm>
            <a:off x="3844380" y="2173338"/>
            <a:ext cx="0" cy="940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363">
            <a:extLst>
              <a:ext uri="{FF2B5EF4-FFF2-40B4-BE49-F238E27FC236}">
                <a16:creationId xmlns:a16="http://schemas.microsoft.com/office/drawing/2014/main" id="{8D836CD1-B64C-49BB-82C8-32165957E81A}"/>
              </a:ext>
            </a:extLst>
          </p:cNvPr>
          <p:cNvCxnSpPr>
            <a:cxnSpLocks/>
          </p:cNvCxnSpPr>
          <p:nvPr/>
        </p:nvCxnSpPr>
        <p:spPr>
          <a:xfrm flipH="1">
            <a:off x="3845496" y="2168404"/>
            <a:ext cx="86479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363">
            <a:extLst>
              <a:ext uri="{FF2B5EF4-FFF2-40B4-BE49-F238E27FC236}">
                <a16:creationId xmlns:a16="http://schemas.microsoft.com/office/drawing/2014/main" id="{188A8E35-D441-43E2-A8C3-898059DA1FA3}"/>
              </a:ext>
            </a:extLst>
          </p:cNvPr>
          <p:cNvCxnSpPr>
            <a:cxnSpLocks/>
          </p:cNvCxnSpPr>
          <p:nvPr/>
        </p:nvCxnSpPr>
        <p:spPr>
          <a:xfrm flipH="1">
            <a:off x="2954603" y="1276120"/>
            <a:ext cx="193382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914E8A-9A68-43F9-A7BE-A7264281FBC4}"/>
              </a:ext>
            </a:extLst>
          </p:cNvPr>
          <p:cNvSpPr txBox="1"/>
          <p:nvPr/>
        </p:nvSpPr>
        <p:spPr>
          <a:xfrm>
            <a:off x="560999" y="1453798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>
                <a:solidFill>
                  <a:schemeClr val="bg1"/>
                </a:solidFill>
              </a:rPr>
              <a:t>Psst</a:t>
            </a:r>
            <a:r>
              <a:rPr lang="en-SG" dirty="0">
                <a:solidFill>
                  <a:schemeClr val="bg1"/>
                </a:solidFill>
              </a:rPr>
              <a:t>, kid. </a:t>
            </a:r>
            <a:r>
              <a:rPr lang="en-SG" dirty="0" err="1">
                <a:solidFill>
                  <a:schemeClr val="bg1"/>
                </a:solidFill>
              </a:rPr>
              <a:t>Wanna</a:t>
            </a:r>
            <a:r>
              <a:rPr lang="en-SG" dirty="0">
                <a:solidFill>
                  <a:schemeClr val="bg1"/>
                </a:solidFill>
              </a:rPr>
              <a:t> 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buy some </a:t>
            </a:r>
            <a:r>
              <a:rPr lang="en-SG" b="1" dirty="0" err="1">
                <a:solidFill>
                  <a:schemeClr val="bg1"/>
                </a:solidFill>
              </a:rPr>
              <a:t>phamSlam</a:t>
            </a:r>
            <a:r>
              <a:rPr lang="en-SG" b="1" baseline="30000" dirty="0" err="1">
                <a:solidFill>
                  <a:schemeClr val="bg1"/>
                </a:solidFill>
              </a:rPr>
              <a:t>TM</a:t>
            </a:r>
            <a:r>
              <a:rPr lang="en-SG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8F47A9-1C37-4CF7-90C1-E6ED84AC9B45}"/>
              </a:ext>
            </a:extLst>
          </p:cNvPr>
          <p:cNvSpPr txBox="1"/>
          <p:nvPr/>
        </p:nvSpPr>
        <p:spPr>
          <a:xfrm>
            <a:off x="560999" y="4282805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  <a:highlight>
                  <a:srgbClr val="FFFF00"/>
                </a:highlight>
              </a:rPr>
              <a:t>F, 50, 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0837E-DBC1-4A3C-9C40-05737BAA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379" y="2363068"/>
            <a:ext cx="376525" cy="568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1DD47-A7F4-436C-BCCA-B0D2AFD5E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249" y="91029"/>
            <a:ext cx="651023" cy="816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EBBCC-A787-4DB1-B75C-E07859F4A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55" y="686326"/>
            <a:ext cx="597126" cy="767472"/>
          </a:xfrm>
          <a:prstGeom prst="rect">
            <a:avLst/>
          </a:prstGeom>
        </p:spPr>
      </p:pic>
      <p:sp>
        <p:nvSpPr>
          <p:cNvPr id="35" name="Left Brace 34">
            <a:extLst>
              <a:ext uri="{FF2B5EF4-FFF2-40B4-BE49-F238E27FC236}">
                <a16:creationId xmlns:a16="http://schemas.microsoft.com/office/drawing/2014/main" id="{C7CEB394-EBF7-460D-A7E5-9E03187BEFB4}"/>
              </a:ext>
            </a:extLst>
          </p:cNvPr>
          <p:cNvSpPr/>
          <p:nvPr/>
        </p:nvSpPr>
        <p:spPr>
          <a:xfrm>
            <a:off x="326251" y="3148092"/>
            <a:ext cx="432391" cy="1673566"/>
          </a:xfrm>
          <a:prstGeom prst="leftBrace">
            <a:avLst>
              <a:gd name="adj1" fmla="val 8333"/>
              <a:gd name="adj2" fmla="val 48729"/>
            </a:avLst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2304E9-5F18-4FC6-9DAB-924BE330FB59}"/>
              </a:ext>
            </a:extLst>
          </p:cNvPr>
          <p:cNvSpPr txBox="1"/>
          <p:nvPr/>
        </p:nvSpPr>
        <p:spPr>
          <a:xfrm rot="16200000">
            <a:off x="-494008" y="3778004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>
                <a:solidFill>
                  <a:schemeClr val="bg1"/>
                </a:solidFill>
              </a:rPr>
              <a:t>commandStack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4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6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1018 L -0.00087 -0.00987 C -0.00105 -0.0145 -0.00174 -0.01851 -0.00157 -0.02283 C -0.00087 -0.07407 -0.00105 -0.04506 0.00069 -0.06821 C 0.00208 -0.08796 0.00069 -0.07376 0.00225 -0.08734 C 0.00191 -0.08981 0.00156 -0.09197 0.00138 -0.09444 C 0.00086 -0.11172 -0.00018 -0.1466 -0.00018 -0.14629 C -0.00087 -0.19814 0.00868 -0.19753 -0.00157 -0.19753 " pathEditMode="relative" rAng="0" ptsTypes="AAAAAA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9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1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364">
            <a:extLst>
              <a:ext uri="{FF2B5EF4-FFF2-40B4-BE49-F238E27FC236}">
                <a16:creationId xmlns:a16="http://schemas.microsoft.com/office/drawing/2014/main" id="{86620474-D3E0-4B00-80CA-A6B7802C4457}"/>
              </a:ext>
            </a:extLst>
          </p:cNvPr>
          <p:cNvCxnSpPr>
            <a:cxnSpLocks/>
          </p:cNvCxnSpPr>
          <p:nvPr/>
        </p:nvCxnSpPr>
        <p:spPr>
          <a:xfrm>
            <a:off x="3808938" y="2190491"/>
            <a:ext cx="0" cy="940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363">
            <a:extLst>
              <a:ext uri="{FF2B5EF4-FFF2-40B4-BE49-F238E27FC236}">
                <a16:creationId xmlns:a16="http://schemas.microsoft.com/office/drawing/2014/main" id="{8D836CD1-B64C-49BB-82C8-32165957E81A}"/>
              </a:ext>
            </a:extLst>
          </p:cNvPr>
          <p:cNvCxnSpPr>
            <a:cxnSpLocks/>
          </p:cNvCxnSpPr>
          <p:nvPr/>
        </p:nvCxnSpPr>
        <p:spPr>
          <a:xfrm flipH="1">
            <a:off x="3810054" y="2185557"/>
            <a:ext cx="86479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Shape 364"/>
          <p:cNvCxnSpPr/>
          <p:nvPr/>
        </p:nvCxnSpPr>
        <p:spPr>
          <a:xfrm>
            <a:off x="3810986" y="2284543"/>
            <a:ext cx="22200" cy="10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A33DF0F9-DE3A-4496-8F2D-3EE0263657BC}"/>
              </a:ext>
            </a:extLst>
          </p:cNvPr>
          <p:cNvSpPr/>
          <p:nvPr/>
        </p:nvSpPr>
        <p:spPr>
          <a:xfrm>
            <a:off x="3586767" y="2076464"/>
            <a:ext cx="834572" cy="623530"/>
          </a:xfrm>
          <a:prstGeom prst="wedgeEllipseCallout">
            <a:avLst>
              <a:gd name="adj1" fmla="val -44311"/>
              <a:gd name="adj2" fmla="val 72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1A8FDC0-6836-4A81-83AE-CEF57B95576D}"/>
              </a:ext>
            </a:extLst>
          </p:cNvPr>
          <p:cNvSpPr/>
          <p:nvPr/>
        </p:nvSpPr>
        <p:spPr>
          <a:xfrm flipH="1">
            <a:off x="7448105" y="201426"/>
            <a:ext cx="762140" cy="580684"/>
          </a:xfrm>
          <a:prstGeom prst="wedgeEllipseCallout">
            <a:avLst>
              <a:gd name="adj1" fmla="val -74777"/>
              <a:gd name="adj2" fmla="val 4541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3" name="Shape 363"/>
          <p:cNvCxnSpPr/>
          <p:nvPr/>
        </p:nvCxnSpPr>
        <p:spPr>
          <a:xfrm>
            <a:off x="2941361" y="2329143"/>
            <a:ext cx="15000" cy="97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2431350" y="0"/>
            <a:ext cx="4281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SG" sz="1800" dirty="0">
                <a:solidFill>
                  <a:srgbClr val="FFFFFF"/>
                </a:solidFill>
              </a:rPr>
              <a:t>During </a:t>
            </a:r>
            <a:r>
              <a:rPr lang="en-SG" sz="1800" b="1" dirty="0">
                <a:solidFill>
                  <a:srgbClr val="FFFFFF"/>
                </a:solidFill>
              </a:rPr>
              <a:t>Navigation Phase e</a:t>
            </a:r>
            <a:r>
              <a:rPr lang="en-SG" sz="1800" dirty="0">
                <a:solidFill>
                  <a:srgbClr val="FFFFFF"/>
                </a:solidFill>
              </a:rPr>
              <a:t>xecutes Admin commands to complete the maze</a:t>
            </a:r>
            <a:endParaRPr lang="en-SG" sz="1800" b="1" dirty="0">
              <a:solidFill>
                <a:srgbClr val="FFFFFF"/>
              </a:solidFill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7767275" y="848850"/>
            <a:ext cx="1296900" cy="28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00FFFF"/>
                </a:solidFill>
              </a:rPr>
              <a:t>F</a:t>
            </a:r>
            <a:r>
              <a:rPr lang="vi" dirty="0">
                <a:solidFill>
                  <a:srgbClr val="00FFFF"/>
                </a:solidFill>
              </a:rPr>
              <a:t>orward</a:t>
            </a:r>
            <a:br>
              <a:rPr lang="vi" b="1" dirty="0">
                <a:solidFill>
                  <a:srgbClr val="00FFFF"/>
                </a:solidFill>
              </a:rPr>
            </a:br>
            <a:r>
              <a:rPr lang="vi" b="1" dirty="0">
                <a:solidFill>
                  <a:srgbClr val="00FFFF"/>
                </a:solidFill>
              </a:rPr>
              <a:t>B</a:t>
            </a:r>
            <a:r>
              <a:rPr lang="vi" dirty="0">
                <a:solidFill>
                  <a:srgbClr val="00FFFF"/>
                </a:solidFill>
              </a:rPr>
              <a:t>ackward</a:t>
            </a:r>
            <a:endParaRPr dirty="0">
              <a:solidFill>
                <a:srgbClr val="00FFFF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00FFFF"/>
                </a:solidFill>
              </a:rPr>
              <a:t>R</a:t>
            </a:r>
            <a:r>
              <a:rPr lang="vi" dirty="0">
                <a:solidFill>
                  <a:srgbClr val="00FFFF"/>
                </a:solidFill>
              </a:rPr>
              <a:t>ight</a:t>
            </a:r>
            <a:endParaRPr dirty="0">
              <a:solidFill>
                <a:srgbClr val="00FFFF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00FFFF"/>
                </a:solidFill>
              </a:rPr>
              <a:t>L</a:t>
            </a:r>
            <a:r>
              <a:rPr lang="vi" dirty="0">
                <a:solidFill>
                  <a:srgbClr val="00FFFF"/>
                </a:solidFill>
              </a:rPr>
              <a:t>eft</a:t>
            </a:r>
            <a:br>
              <a:rPr lang="vi" b="1" dirty="0">
                <a:solidFill>
                  <a:srgbClr val="00FFFF"/>
                </a:solidFill>
              </a:rPr>
            </a:br>
            <a:r>
              <a:rPr lang="vi" b="1" dirty="0">
                <a:solidFill>
                  <a:srgbClr val="93C47D"/>
                </a:solidFill>
              </a:rPr>
              <a:t>M</a:t>
            </a:r>
            <a:r>
              <a:rPr lang="vi" dirty="0">
                <a:solidFill>
                  <a:srgbClr val="93C47D"/>
                </a:solidFill>
              </a:rPr>
              <a:t>ark</a:t>
            </a:r>
            <a:br>
              <a:rPr lang="vi" b="1" dirty="0">
                <a:solidFill>
                  <a:srgbClr val="93C47D"/>
                </a:solidFill>
              </a:rPr>
            </a:br>
            <a:r>
              <a:rPr lang="vi" b="1" dirty="0">
                <a:solidFill>
                  <a:srgbClr val="FF0000"/>
                </a:solidFill>
              </a:rPr>
              <a:t>U</a:t>
            </a:r>
            <a:r>
              <a:rPr lang="vi" dirty="0">
                <a:solidFill>
                  <a:srgbClr val="FF0000"/>
                </a:solidFill>
              </a:rPr>
              <a:t>ndo</a:t>
            </a:r>
            <a:br>
              <a:rPr lang="vi" b="1" dirty="0">
                <a:solidFill>
                  <a:srgbClr val="FF0000"/>
                </a:solidFill>
              </a:rPr>
            </a:br>
            <a:r>
              <a:rPr lang="vi" b="1" dirty="0">
                <a:solidFill>
                  <a:srgbClr val="FF0000"/>
                </a:solidFill>
              </a:rPr>
              <a:t>I</a:t>
            </a:r>
            <a:r>
              <a:rPr lang="vi" dirty="0">
                <a:solidFill>
                  <a:srgbClr val="FF0000"/>
                </a:solidFill>
              </a:rPr>
              <a:t>nsert</a:t>
            </a:r>
            <a:endParaRPr dirty="0">
              <a:solidFill>
                <a:srgbClr val="FF0000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FFFFFF"/>
                </a:solidFill>
              </a:rPr>
              <a:t>E</a:t>
            </a:r>
            <a:r>
              <a:rPr lang="vi" dirty="0">
                <a:solidFill>
                  <a:srgbClr val="FFFFFF"/>
                </a:solidFill>
              </a:rPr>
              <a:t>nd</a:t>
            </a:r>
            <a:br>
              <a:rPr lang="vi" b="1" dirty="0">
                <a:solidFill>
                  <a:srgbClr val="FFFFFF"/>
                </a:solidFill>
              </a:rPr>
            </a:br>
            <a:endParaRPr b="1" dirty="0">
              <a:solidFill>
                <a:srgbClr val="FFFFFF"/>
              </a:solidFill>
            </a:endParaRPr>
          </a:p>
        </p:txBody>
      </p:sp>
      <p:cxnSp>
        <p:nvCxnSpPr>
          <p:cNvPr id="8" name="Shape 363">
            <a:extLst>
              <a:ext uri="{FF2B5EF4-FFF2-40B4-BE49-F238E27FC236}">
                <a16:creationId xmlns:a16="http://schemas.microsoft.com/office/drawing/2014/main" id="{F141173F-D398-452D-A403-D7C1A2FC7435}"/>
              </a:ext>
            </a:extLst>
          </p:cNvPr>
          <p:cNvCxnSpPr>
            <a:cxnSpLocks/>
          </p:cNvCxnSpPr>
          <p:nvPr/>
        </p:nvCxnSpPr>
        <p:spPr>
          <a:xfrm>
            <a:off x="2919161" y="1293273"/>
            <a:ext cx="26100" cy="10358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363">
            <a:extLst>
              <a:ext uri="{FF2B5EF4-FFF2-40B4-BE49-F238E27FC236}">
                <a16:creationId xmlns:a16="http://schemas.microsoft.com/office/drawing/2014/main" id="{188A8E35-D441-43E2-A8C3-898059DA1FA3}"/>
              </a:ext>
            </a:extLst>
          </p:cNvPr>
          <p:cNvCxnSpPr>
            <a:cxnSpLocks/>
          </p:cNvCxnSpPr>
          <p:nvPr/>
        </p:nvCxnSpPr>
        <p:spPr>
          <a:xfrm flipH="1">
            <a:off x="2919161" y="1293273"/>
            <a:ext cx="193382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8F47A9-1C37-4CF7-90C1-E6ED84AC9B45}"/>
              </a:ext>
            </a:extLst>
          </p:cNvPr>
          <p:cNvSpPr txBox="1"/>
          <p:nvPr/>
        </p:nvSpPr>
        <p:spPr>
          <a:xfrm>
            <a:off x="581247" y="4333604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  <a:highlight>
                  <a:srgbClr val="FFFF00"/>
                </a:highlight>
              </a:rPr>
              <a:t>F, 50, 100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A8BC2D-4815-4C6E-B9E7-3D08E0D3F2DA}"/>
              </a:ext>
            </a:extLst>
          </p:cNvPr>
          <p:cNvSpPr txBox="1"/>
          <p:nvPr/>
        </p:nvSpPr>
        <p:spPr>
          <a:xfrm>
            <a:off x="581246" y="4025827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  <a:highlight>
                  <a:srgbClr val="FFFF00"/>
                </a:highlight>
              </a:rPr>
              <a:t>R, 90, 100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3ABA6D-EEE8-41C7-82F6-F803C2241E1B}"/>
              </a:ext>
            </a:extLst>
          </p:cNvPr>
          <p:cNvSpPr txBox="1"/>
          <p:nvPr/>
        </p:nvSpPr>
        <p:spPr>
          <a:xfrm>
            <a:off x="581246" y="3718050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  <a:highlight>
                  <a:srgbClr val="FFFF00"/>
                </a:highlight>
              </a:rPr>
              <a:t>F, 70, 100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7B3E2F-9F03-4F45-BC8D-6A35CE0ED2EF}"/>
              </a:ext>
            </a:extLst>
          </p:cNvPr>
          <p:cNvSpPr txBox="1"/>
          <p:nvPr/>
        </p:nvSpPr>
        <p:spPr>
          <a:xfrm>
            <a:off x="581246" y="341027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/>
                </a:solidFill>
                <a:highlight>
                  <a:srgbClr val="FFFF00"/>
                </a:highlight>
              </a:rPr>
              <a:t>M,  0,     0</a:t>
            </a:r>
          </a:p>
        </p:txBody>
      </p:sp>
      <p:cxnSp>
        <p:nvCxnSpPr>
          <p:cNvPr id="30" name="Shape 363">
            <a:extLst>
              <a:ext uri="{FF2B5EF4-FFF2-40B4-BE49-F238E27FC236}">
                <a16:creationId xmlns:a16="http://schemas.microsoft.com/office/drawing/2014/main" id="{24561109-0B6B-4427-A037-E19761CBFB1F}"/>
              </a:ext>
            </a:extLst>
          </p:cNvPr>
          <p:cNvCxnSpPr>
            <a:cxnSpLocks/>
          </p:cNvCxnSpPr>
          <p:nvPr/>
        </p:nvCxnSpPr>
        <p:spPr>
          <a:xfrm>
            <a:off x="4675883" y="2190491"/>
            <a:ext cx="16846" cy="10975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64">
            <a:extLst>
              <a:ext uri="{FF2B5EF4-FFF2-40B4-BE49-F238E27FC236}">
                <a16:creationId xmlns:a16="http://schemas.microsoft.com/office/drawing/2014/main" id="{DF2DD90C-5E3F-4A5E-8759-24511D5065F4}"/>
              </a:ext>
            </a:extLst>
          </p:cNvPr>
          <p:cNvCxnSpPr/>
          <p:nvPr/>
        </p:nvCxnSpPr>
        <p:spPr>
          <a:xfrm>
            <a:off x="5556406" y="2185557"/>
            <a:ext cx="22200" cy="10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63">
            <a:extLst>
              <a:ext uri="{FF2B5EF4-FFF2-40B4-BE49-F238E27FC236}">
                <a16:creationId xmlns:a16="http://schemas.microsoft.com/office/drawing/2014/main" id="{BC3A249F-A456-478A-B299-D82004048A40}"/>
              </a:ext>
            </a:extLst>
          </p:cNvPr>
          <p:cNvCxnSpPr>
            <a:cxnSpLocks/>
          </p:cNvCxnSpPr>
          <p:nvPr/>
        </p:nvCxnSpPr>
        <p:spPr>
          <a:xfrm flipH="1">
            <a:off x="4297849" y="1293273"/>
            <a:ext cx="193382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63">
            <a:extLst>
              <a:ext uri="{FF2B5EF4-FFF2-40B4-BE49-F238E27FC236}">
                <a16:creationId xmlns:a16="http://schemas.microsoft.com/office/drawing/2014/main" id="{27E44D5E-DD7B-4E37-98BE-877D04718743}"/>
              </a:ext>
            </a:extLst>
          </p:cNvPr>
          <p:cNvCxnSpPr>
            <a:cxnSpLocks/>
          </p:cNvCxnSpPr>
          <p:nvPr/>
        </p:nvCxnSpPr>
        <p:spPr>
          <a:xfrm flipH="1">
            <a:off x="5556406" y="2178554"/>
            <a:ext cx="66674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2B5CA8-32B3-4546-9D1E-8B2930885A5D}"/>
              </a:ext>
            </a:extLst>
          </p:cNvPr>
          <p:cNvSpPr txBox="1"/>
          <p:nvPr/>
        </p:nvSpPr>
        <p:spPr>
          <a:xfrm>
            <a:off x="7448105" y="345610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UNDO!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47F62D-C789-4790-9B53-91930A09B7DF}"/>
              </a:ext>
            </a:extLst>
          </p:cNvPr>
          <p:cNvSpPr txBox="1"/>
          <p:nvPr/>
        </p:nvSpPr>
        <p:spPr>
          <a:xfrm>
            <a:off x="7385819" y="32902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Insert M!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FEDE97-0A2B-49DB-B2DC-E0955F658EEA}"/>
              </a:ext>
            </a:extLst>
          </p:cNvPr>
          <p:cNvSpPr txBox="1"/>
          <p:nvPr/>
        </p:nvSpPr>
        <p:spPr>
          <a:xfrm>
            <a:off x="7561302" y="332851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END!</a:t>
            </a:r>
          </a:p>
        </p:txBody>
      </p:sp>
      <p:sp>
        <p:nvSpPr>
          <p:cNvPr id="42" name="Shape 365">
            <a:extLst>
              <a:ext uri="{FF2B5EF4-FFF2-40B4-BE49-F238E27FC236}">
                <a16:creationId xmlns:a16="http://schemas.microsoft.com/office/drawing/2014/main" id="{19485FE8-D2FC-4E13-B5AA-DC569758B7E8}"/>
              </a:ext>
            </a:extLst>
          </p:cNvPr>
          <p:cNvSpPr txBox="1"/>
          <p:nvPr/>
        </p:nvSpPr>
        <p:spPr>
          <a:xfrm>
            <a:off x="1977656" y="79522"/>
            <a:ext cx="5188688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>
                <a:solidFill>
                  <a:srgbClr val="FFFFFF"/>
                </a:solidFill>
              </a:rPr>
              <a:t>Vincent pops off the stack while </a:t>
            </a:r>
            <a:r>
              <a:rPr lang="en-SG" sz="1800" b="1" dirty="0">
                <a:solidFill>
                  <a:srgbClr val="FFFFFF"/>
                </a:solidFill>
              </a:rPr>
              <a:t>Backtracking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51CA55-C592-45DF-AAEB-9581468BD75C}"/>
              </a:ext>
            </a:extLst>
          </p:cNvPr>
          <p:cNvSpPr txBox="1"/>
          <p:nvPr/>
        </p:nvSpPr>
        <p:spPr>
          <a:xfrm>
            <a:off x="3648359" y="2250283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DONE!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0837E-DBC1-4A3C-9C40-05737BAA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84" y="1384135"/>
            <a:ext cx="376525" cy="568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1DD47-A7F4-436C-BCCA-B0D2AFD5E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132" y="91029"/>
            <a:ext cx="651023" cy="8169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186A9B9-3A49-43A5-837D-87E6B0F42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60527" y="1376188"/>
            <a:ext cx="376525" cy="568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48FF7D-5841-4F42-83F1-DFC7EDAD98E0}"/>
              </a:ext>
            </a:extLst>
          </p:cNvPr>
          <p:cNvSpPr txBox="1"/>
          <p:nvPr/>
        </p:nvSpPr>
        <p:spPr>
          <a:xfrm>
            <a:off x="639059" y="3871938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>
                <a:solidFill>
                  <a:schemeClr val="bg1"/>
                </a:solidFill>
              </a:rPr>
              <a:t>Stack.empty</a:t>
            </a:r>
            <a:r>
              <a:rPr lang="en-SG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48BF124-8357-4736-B1F4-515501FC2C0C}"/>
              </a:ext>
            </a:extLst>
          </p:cNvPr>
          <p:cNvSpPr/>
          <p:nvPr/>
        </p:nvSpPr>
        <p:spPr>
          <a:xfrm>
            <a:off x="326251" y="3148092"/>
            <a:ext cx="432391" cy="1673566"/>
          </a:xfrm>
          <a:prstGeom prst="leftBrace">
            <a:avLst>
              <a:gd name="adj1" fmla="val 8333"/>
              <a:gd name="adj2" fmla="val 48729"/>
            </a:avLst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49D1C-22AE-4C7A-A951-BF22C7BBF3F6}"/>
              </a:ext>
            </a:extLst>
          </p:cNvPr>
          <p:cNvSpPr txBox="1"/>
          <p:nvPr/>
        </p:nvSpPr>
        <p:spPr>
          <a:xfrm rot="16200000">
            <a:off x="-494008" y="3778004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>
                <a:solidFill>
                  <a:schemeClr val="bg1"/>
                </a:solidFill>
              </a:rPr>
              <a:t>commandStack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352C316E-59D8-4D97-9B91-0142728C3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007" y="907970"/>
            <a:ext cx="610835" cy="7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3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54 L -0.00121 0.00185 C 0.00261 0.00247 0.00642 0.0037 0.01024 0.00432 C 0.0684 0.01173 0.03611 0.00463 0.05833 0.00988 L 0.07622 0.00833 L 0.11111 0.00432 L 0.13281 0.00556 C 0.16441 0.00741 0.15035 0.00525 0.1684 0.00833 C 0.17708 0.00216 0.17344 0.00278 0.17934 0.00278 " pathEditMode="relative" rAng="0" ptsTypes="AAAAAAAAA">
                                      <p:cBhvr>
                                        <p:cTn id="2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8" y="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78 0.00401 L 0.17778 0.00432 C 0.16615 0.00463 0.15451 0.00556 0.14288 0.00556 C 0.10156 0.00556 0.05799 0.02562 0.01875 0.00278 C 0.01129 0.00617 0.01597 0.00463 0.00174 0.00278 C -0.00087 0.00247 -0.0059 0.00154 -0.0059 0.00185 " pathEditMode="relative" rAng="0" ptsTypes="AAAAAA">
                                      <p:cBhvr>
                                        <p:cTn id="10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4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402 L 0.00052 0.00432 C 0.00156 0.01482 0.00261 0.02593 0.00365 0.03704 C 0.00382 0.04074 0.00434 0.04414 0.00434 0.04784 C 0.00434 0.06173 0.00382 0.07562 0.00365 0.0892 C 0.00382 0.11605 0.00382 0.1426 0.00434 0.16914 C 0.00469 0.19167 0.00747 0.1571 0.00365 0.19537 C 0.00347 0.19722 0.0033 0.19908 0.00278 0.20093 C 0.00243 0.20247 0.00122 0.20525 0.00122 0.20556 " pathEditMode="relative" rAng="0" ptsTypes="AAAAAAAAA">
                                      <p:cBhvr>
                                        <p:cTn id="1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19" grpId="0"/>
      <p:bldP spid="27" grpId="0"/>
      <p:bldP spid="27" grpId="1"/>
      <p:bldP spid="28" grpId="0"/>
      <p:bldP spid="28" grpId="1"/>
      <p:bldP spid="29" grpId="0"/>
      <p:bldP spid="29" grpId="1"/>
      <p:bldP spid="29" grpId="2"/>
      <p:bldP spid="29" grpId="3"/>
      <p:bldP spid="21" grpId="0" build="allAtOnce"/>
      <p:bldP spid="36" grpId="0" build="allAtOnce"/>
      <p:bldP spid="42" grpId="0"/>
      <p:bldP spid="34" grpId="0"/>
      <p:bldP spid="2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548850" y="1921350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4800">
                <a:latin typeface="Arial"/>
                <a:ea typeface="Arial"/>
                <a:cs typeface="Arial"/>
                <a:sym typeface="Arial"/>
              </a:rPr>
              <a:t>Conclusion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 idx="4294967295"/>
          </p:nvPr>
        </p:nvSpPr>
        <p:spPr>
          <a:xfrm>
            <a:off x="2135597" y="1892996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4800" dirty="0"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72666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vi" sz="3000" b="1">
                <a:latin typeface="Arial"/>
                <a:ea typeface="Arial"/>
                <a:cs typeface="Arial"/>
                <a:sym typeface="Arial"/>
              </a:rPr>
              <a:t>utility </a:t>
            </a:r>
            <a:r>
              <a:rPr lang="vi" sz="3000"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vi" sz="3000" b="1">
                <a:latin typeface="Arial"/>
                <a:ea typeface="Arial"/>
                <a:cs typeface="Arial"/>
                <a:sym typeface="Arial"/>
              </a:rPr>
              <a:t>search-and-rescue robots </a:t>
            </a:r>
            <a:r>
              <a:rPr lang="vi" sz="3000"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vi" sz="3000" b="1">
                <a:latin typeface="Arial"/>
                <a:ea typeface="Arial"/>
                <a:cs typeface="Arial"/>
                <a:sym typeface="Arial"/>
              </a:rPr>
              <a:t>evident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Arial"/>
                <a:ea typeface="Arial"/>
                <a:cs typeface="Arial"/>
                <a:sym typeface="Arial"/>
              </a:rPr>
              <a:t>Vincent: To the Rescue!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 presentation by Saif, KP, Pham, and Paras</a:t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0" y="2339975"/>
            <a:ext cx="3232348" cy="242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3303276" cy="23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2422400" y="1783338"/>
            <a:ext cx="2350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System Functionalities</a:t>
            </a:r>
            <a:endParaRPr dirty="0">
              <a:solidFill>
                <a:schemeClr val="lt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(Paras)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128425" y="922050"/>
            <a:ext cx="2350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The State of the Art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(KP)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4482325" y="2644650"/>
            <a:ext cx="2350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System Architecture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(Pham)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6539700" y="3345850"/>
            <a:ext cx="2350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Algorithm Design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(Saif)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2259875" y="1545750"/>
            <a:ext cx="346500" cy="20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Shape 168"/>
          <p:cNvCxnSpPr/>
          <p:nvPr/>
        </p:nvCxnSpPr>
        <p:spPr>
          <a:xfrm>
            <a:off x="4398750" y="2407050"/>
            <a:ext cx="346500" cy="20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Shape 169"/>
          <p:cNvCxnSpPr/>
          <p:nvPr/>
        </p:nvCxnSpPr>
        <p:spPr>
          <a:xfrm>
            <a:off x="6382900" y="3145750"/>
            <a:ext cx="346500" cy="20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" name="Shape 170"/>
          <p:cNvSpPr txBox="1"/>
          <p:nvPr/>
        </p:nvSpPr>
        <p:spPr>
          <a:xfrm>
            <a:off x="2741550" y="314550"/>
            <a:ext cx="5206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chemeClr val="lt1"/>
                </a:solidFill>
              </a:rPr>
              <a:t>Overview of Presentation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latin typeface="Arial"/>
                <a:ea typeface="Arial"/>
                <a:cs typeface="Arial"/>
                <a:sym typeface="Arial"/>
              </a:rPr>
              <a:t>Review State Of The Art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635900" y="408075"/>
            <a:ext cx="58722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Arial"/>
                <a:ea typeface="Arial"/>
                <a:cs typeface="Arial"/>
                <a:sym typeface="Arial"/>
              </a:rPr>
              <a:t>There are two broad categories of search &amp; rescue robotic platforms.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75" y="1962225"/>
            <a:ext cx="304800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575" y="1962225"/>
            <a:ext cx="211455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1817000" y="4210775"/>
            <a:ext cx="18729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THE RAPOSA</a:t>
            </a:r>
            <a:endParaRPr dirty="0">
              <a:solidFill>
                <a:schemeClr val="lt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TELE-OPERATING ROBOT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5793400" y="4210775"/>
            <a:ext cx="18729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ROBOT BIGDOG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AUTONOMOUS ROBOT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290675" y="127700"/>
            <a:ext cx="4574700" cy="9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Arial"/>
                <a:ea typeface="Arial"/>
                <a:cs typeface="Arial"/>
                <a:sym typeface="Arial"/>
              </a:rPr>
              <a:t>The Roposa can search and rescue survivors in hostile environments.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74" y="1414750"/>
            <a:ext cx="3312350" cy="28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927525" y="4492375"/>
            <a:ext cx="28389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ROPOSA MOVING THROUGH RUBBLE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650" y="1789050"/>
            <a:ext cx="4796075" cy="21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4862425" y="4492375"/>
            <a:ext cx="37239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ROPOSA MOVING THROUGH A PIPE AND DOWN THE STAIRS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1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883150" y="268225"/>
            <a:ext cx="54669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Arial"/>
                <a:ea typeface="Arial"/>
                <a:cs typeface="Arial"/>
                <a:sym typeface="Arial"/>
              </a:rPr>
              <a:t>Mechanical structure with sensors and hardware components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50" y="1569325"/>
            <a:ext cx="4099800" cy="27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955625" y="4520475"/>
            <a:ext cx="3021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AN INSIDE VIEW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750" y="1569325"/>
            <a:ext cx="4099800" cy="27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4890550" y="4520475"/>
            <a:ext cx="4099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lt1"/>
                </a:solidFill>
              </a:rPr>
              <a:t>THERMAL AND WEB CAMERAS, LIGHTS, IR SENSORS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2" grpId="0"/>
    </p:bld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647</Words>
  <Application>Microsoft Office PowerPoint</Application>
  <PresentationFormat>On-screen Show (16:9)</PresentationFormat>
  <Paragraphs>123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Times New Roman</vt:lpstr>
      <vt:lpstr>Montserrat</vt:lpstr>
      <vt:lpstr>Lato</vt:lpstr>
      <vt:lpstr>Arial</vt:lpstr>
      <vt:lpstr>Focus</vt:lpstr>
      <vt:lpstr>Search and Rescue Operations are Risky</vt:lpstr>
      <vt:lpstr>Too Often, Rescuers become Victims</vt:lpstr>
      <vt:lpstr>The utility of search-and-rescue robots is evident</vt:lpstr>
      <vt:lpstr>Vincent: To the Rescue!</vt:lpstr>
      <vt:lpstr>PowerPoint Presentation</vt:lpstr>
      <vt:lpstr>Review State Of The Art</vt:lpstr>
      <vt:lpstr>There are two broad categories of search &amp; rescue robotic platforms.</vt:lpstr>
      <vt:lpstr>The Roposa can search and rescue survivors in hostile environments.</vt:lpstr>
      <vt:lpstr>Mechanical structure with sensors and hardware components</vt:lpstr>
      <vt:lpstr>BigDog components and movement in harsh terrain</vt:lpstr>
      <vt:lpstr>System Functionalities</vt:lpstr>
      <vt:lpstr>Vincent supports wireless control</vt:lpstr>
      <vt:lpstr>Vincent is capable of accurate 2D motion</vt:lpstr>
      <vt:lpstr>Vincent can map its 2D environment</vt:lpstr>
      <vt:lpstr>Vincent can autonomously backtrack to previous positions</vt:lpstr>
      <vt:lpstr>System Architecture &amp; Design</vt:lpstr>
      <vt:lpstr>Vincent is powered by a Raspberry Pi &amp; an Arduino Uno</vt:lpstr>
      <vt:lpstr>The Arduino Uno is connected to motors &amp; sensors</vt:lpstr>
      <vt:lpstr>The Raspberry Pi is the brain of Vincent</vt:lpstr>
      <vt:lpstr>Implementation</vt:lpstr>
      <vt:lpstr>Initialization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and Rescue Operations are Risky</dc:title>
  <cp:lastModifiedBy>Saif Uddin Mahmud</cp:lastModifiedBy>
  <cp:revision>12</cp:revision>
  <dcterms:modified xsi:type="dcterms:W3CDTF">2018-04-17T23:57:58Z</dcterms:modified>
</cp:coreProperties>
</file>